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Encode Sans Black"/>
      <p:bold r:id="rId19"/>
    </p:embeddedFont>
    <p:embeddedFont>
      <p:font typeface="Open Sans Ligh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nkEX7njK6ls5nJahPP2VpuVL0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Light-regular.fntdata"/><Relationship Id="rId22" Type="http://schemas.openxmlformats.org/officeDocument/2006/relationships/font" Target="fonts/OpenSansLight-italic.fntdata"/><Relationship Id="rId21" Type="http://schemas.openxmlformats.org/officeDocument/2006/relationships/font" Target="fonts/OpenSansLigh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Open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EncodeSansBlack-bold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57b081b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8" name="Google Shape;68;g2a57b081b9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6446346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5" name="Google Shape;75;g2a6446346e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wants insights into his personal genetic information and family genetic history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UltraGene can help a beginner like Michael to simplify the complexity of genetic analysis. This approach enables him to uncover potential genetic anomalies in a user-friendly manner, providing clear and accessible insights into personal genetic information, without requiring deep scientific knowledge.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e56aa96e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The tool is designed to run a matching operation of the genetic report with two database, MaveDB and Alphamissense.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MaveDB: a public repository for multiplexed assays of variant effect (MAVE) datasets, that measures functional impact of missense genetic variants.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AlphaMissense: is a machine learning-based computational tool designed to predict the functional effects of missense mutations;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No database can claim to have information on all genetic mutations, here we use multiple dataset for more accurate matching operation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By checking the genetic data against these two database, we can provide user with a more comprehensive understanding of their genetic data emphasizing any potential health risks.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28e56aa96ef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e56aa96ef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8e56aa96ef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e56aa96e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8e56aa96ef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e56aa96ef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8e56aa96ef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 Boundless logo" id="9" name="Google Shape;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10" name="Google Shape;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Graphic">
  <p:cSld name="Header + Graphic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60375" y="369733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6" name="Google Shape;5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/>
          <p:nvPr>
            <p:ph idx="2" type="chart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/>
          <p:nvPr>
            <p:ph idx="1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2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Washington logo" id="20" name="Google Shape;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21" name="Google Shape;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Header +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Graphic">
  <p:cSld name="Header + Graphic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4"/>
          <p:cNvSpPr/>
          <p:nvPr>
            <p:ph idx="2" type="chart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Subheader + Content">
  <p:cSld name="Header + Subheader +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1" name="Google Shape;4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 Boundless logo" id="42" name="Google Shape;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43" name="Google Shape;4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6" name="Google Shape;4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Washington logo" id="47" name="Google Shape;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" id="48" name="Google Shape;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Content">
  <p:cSld name="Header +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" name="Google Shape;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U6Vc24piNv8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r>
              <a:rPr lang="en-US"/>
              <a:t>UltraGene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460375" y="372562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</a:rPr>
              <a:t>Presented by: Cristian, Dana, KC, Zi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6831" r="10056" t="0"/>
          <a:stretch/>
        </p:blipFill>
        <p:spPr>
          <a:xfrm>
            <a:off x="3903200" y="645001"/>
            <a:ext cx="5014226" cy="29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57b081b96_1_0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1" name="Google Shape;71;g2a57b081b96_1_0"/>
          <p:cNvSpPr txBox="1"/>
          <p:nvPr>
            <p:ph idx="1" type="body"/>
          </p:nvPr>
        </p:nvSpPr>
        <p:spPr>
          <a:xfrm>
            <a:off x="203375" y="1895275"/>
            <a:ext cx="50388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 sz="2000"/>
              <a:t>&lt;Problems&gt;</a:t>
            </a:r>
            <a:br>
              <a:rPr b="1" lang="en-US" sz="2000"/>
            </a:br>
            <a:r>
              <a:rPr b="1" lang="en-US" sz="2000"/>
              <a:t>It’s hard to understand the meaning behind 23andME gene raw data. </a:t>
            </a:r>
            <a:endParaRPr b="1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/>
          </a:p>
        </p:txBody>
      </p:sp>
      <p:pic>
        <p:nvPicPr>
          <p:cNvPr id="72" name="Google Shape;72;g2a57b081b9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00" y="0"/>
            <a:ext cx="3390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46346e1_2_0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8" name="Google Shape;78;g2a6446346e1_2_0"/>
          <p:cNvSpPr txBox="1"/>
          <p:nvPr>
            <p:ph idx="1" type="body"/>
          </p:nvPr>
        </p:nvSpPr>
        <p:spPr>
          <a:xfrm>
            <a:off x="460375" y="1502125"/>
            <a:ext cx="8184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 sz="2000"/>
              <a:t>&lt;Solution&gt;</a:t>
            </a:r>
            <a:endParaRPr b="1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 sz="2000">
                <a:solidFill>
                  <a:schemeClr val="dk1"/>
                </a:solidFill>
              </a:rPr>
              <a:t>Ｗe provide customer with a platform to conduct searches and comparisons to </a:t>
            </a:r>
            <a:r>
              <a:rPr b="1" lang="en-US" sz="2000" u="sng">
                <a:solidFill>
                  <a:schemeClr val="accent6"/>
                </a:solidFill>
              </a:rPr>
              <a:t>identify high-risk genes</a:t>
            </a:r>
            <a:r>
              <a:rPr b="1" lang="en-US" sz="2000">
                <a:solidFill>
                  <a:schemeClr val="dk1"/>
                </a:solidFill>
              </a:rPr>
              <a:t>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/>
          </a:p>
        </p:txBody>
      </p:sp>
      <p:pic>
        <p:nvPicPr>
          <p:cNvPr id="79" name="Google Shape;79;g2a6446346e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75" y="2677825"/>
            <a:ext cx="6699848" cy="19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idx="2" type="body"/>
          </p:nvPr>
        </p:nvSpPr>
        <p:spPr>
          <a:xfrm>
            <a:off x="447925" y="1730675"/>
            <a:ext cx="46719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got his genetic report from 23andMe and is eager to find out his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personal genetic information and family genetic history.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User Story</a:t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25" y="806575"/>
            <a:ext cx="3360801" cy="33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>
            <p:ph idx="2" type="body"/>
          </p:nvPr>
        </p:nvSpPr>
        <p:spPr>
          <a:xfrm>
            <a:off x="447925" y="3136850"/>
            <a:ext cx="5009100" cy="2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UltraGene can simplify the complexity of genetic analysis, uncover potential genetic anomalies in a user-friendly manner.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e56aa96ef_3_23"/>
          <p:cNvSpPr/>
          <p:nvPr/>
        </p:nvSpPr>
        <p:spPr>
          <a:xfrm>
            <a:off x="5869063" y="1145900"/>
            <a:ext cx="1995600" cy="133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8e56aa96ef_3_23"/>
          <p:cNvSpPr/>
          <p:nvPr/>
        </p:nvSpPr>
        <p:spPr>
          <a:xfrm>
            <a:off x="4583863" y="2963025"/>
            <a:ext cx="1995600" cy="133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8e56aa96ef_3_23"/>
          <p:cNvSpPr/>
          <p:nvPr/>
        </p:nvSpPr>
        <p:spPr>
          <a:xfrm>
            <a:off x="7020775" y="2963038"/>
            <a:ext cx="1995600" cy="133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8e56aa96ef_3_23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Intro to UltraGene</a:t>
            </a:r>
            <a:endParaRPr/>
          </a:p>
        </p:txBody>
      </p:sp>
      <p:pic>
        <p:nvPicPr>
          <p:cNvPr id="96" name="Google Shape;96;g28e56aa96ef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75" y="1588100"/>
            <a:ext cx="3287649" cy="32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8e56aa96ef_3_23"/>
          <p:cNvSpPr txBox="1"/>
          <p:nvPr/>
        </p:nvSpPr>
        <p:spPr>
          <a:xfrm>
            <a:off x="6278000" y="1588088"/>
            <a:ext cx="14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23andMe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8" name="Google Shape;98;g28e56aa96ef_3_23"/>
          <p:cNvSpPr txBox="1"/>
          <p:nvPr/>
        </p:nvSpPr>
        <p:spPr>
          <a:xfrm>
            <a:off x="5089725" y="3405238"/>
            <a:ext cx="1119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MaveDB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8e56aa96ef_3_23"/>
          <p:cNvSpPr txBox="1"/>
          <p:nvPr/>
        </p:nvSpPr>
        <p:spPr>
          <a:xfrm>
            <a:off x="7168125" y="3405250"/>
            <a:ext cx="18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AlphaMissense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g28e56aa96ef_3_23"/>
          <p:cNvSpPr/>
          <p:nvPr/>
        </p:nvSpPr>
        <p:spPr>
          <a:xfrm rot="7055016">
            <a:off x="5821496" y="2496661"/>
            <a:ext cx="581156" cy="4464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8e56aa96ef_3_23"/>
          <p:cNvSpPr/>
          <p:nvPr/>
        </p:nvSpPr>
        <p:spPr>
          <a:xfrm rot="3537610">
            <a:off x="7281222" y="2496687"/>
            <a:ext cx="581226" cy="4463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e56aa96ef_3_40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107" name="Google Shape;107;g28e56aa96ef_3_40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25" y="77450"/>
            <a:ext cx="8029950" cy="45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e56aa96ef_3_13"/>
          <p:cNvSpPr txBox="1"/>
          <p:nvPr>
            <p:ph idx="2" type="body"/>
          </p:nvPr>
        </p:nvSpPr>
        <p:spPr>
          <a:xfrm>
            <a:off x="447925" y="1730675"/>
            <a:ext cx="48573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900"/>
              <a:t>Information obtained from UltraGene: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gene position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functional score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FAQ with chat bot</a:t>
            </a:r>
            <a:endParaRPr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identifies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suggests the most dangerous DNA positions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g28e56aa96ef_3_13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Results &amp; highlight</a:t>
            </a:r>
            <a:endParaRPr/>
          </a:p>
        </p:txBody>
      </p:sp>
      <p:pic>
        <p:nvPicPr>
          <p:cNvPr id="114" name="Google Shape;114;g28e56aa96e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25" y="1232050"/>
            <a:ext cx="3339999" cy="33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e56aa96ef_3_53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20" name="Google Shape;120;g28e56aa96ef_3_53"/>
          <p:cNvSpPr txBox="1"/>
          <p:nvPr>
            <p:ph idx="2" type="body"/>
          </p:nvPr>
        </p:nvSpPr>
        <p:spPr>
          <a:xfrm>
            <a:off x="447925" y="1730675"/>
            <a:ext cx="81972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Incorporation of Additional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Databases: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 more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databases to enrich the genetic data analysis capabilities.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Multiple Data Formats: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 the data input compatibility to accept various formats.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beyond exclusive support for 23andMe data.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2014-10-14T00:51:43Z</dcterms:created>
  <dc:creator>Alanya Cannon</dc:creator>
</cp:coreProperties>
</file>